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6" r:id="rId1"/>
  </p:sldMasterIdLst>
  <p:notesMasterIdLst>
    <p:notesMasterId r:id="rId14"/>
  </p:notesMasterIdLst>
  <p:sldIdLst>
    <p:sldId id="258" r:id="rId2"/>
    <p:sldId id="260" r:id="rId3"/>
    <p:sldId id="261" r:id="rId4"/>
    <p:sldId id="262" r:id="rId5"/>
    <p:sldId id="263" r:id="rId6"/>
    <p:sldId id="277" r:id="rId7"/>
    <p:sldId id="265" r:id="rId8"/>
    <p:sldId id="275" r:id="rId9"/>
    <p:sldId id="268" r:id="rId10"/>
    <p:sldId id="271" r:id="rId11"/>
    <p:sldId id="272" r:id="rId12"/>
    <p:sldId id="273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A7B99-0ECB-0A40-9038-CC2F9811C583}" v="6" dt="2023-03-06T22:34:44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/>
    <p:restoredTop sz="94475"/>
  </p:normalViewPr>
  <p:slideViewPr>
    <p:cSldViewPr snapToGrid="0" snapToObjects="1">
      <p:cViewPr varScale="1">
        <p:scale>
          <a:sx n="108" d="100"/>
          <a:sy n="108" d="100"/>
        </p:scale>
        <p:origin x="924" y="96"/>
      </p:cViewPr>
      <p:guideLst/>
    </p:cSldViewPr>
  </p:slideViewPr>
  <p:outlineViewPr>
    <p:cViewPr>
      <p:scale>
        <a:sx n="33" d="100"/>
        <a:sy n="33" d="100"/>
      </p:scale>
      <p:origin x="0" y="-4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I  LEE" userId="2ef9347b-ff8b-42b0-a02a-5a9aa65f7aa9" providerId="ADAL" clId="{390A7B99-0ECB-0A40-9038-CC2F9811C583}"/>
    <pc:docChg chg="modSld">
      <pc:chgData name="SHERRI  LEE" userId="2ef9347b-ff8b-42b0-a02a-5a9aa65f7aa9" providerId="ADAL" clId="{390A7B99-0ECB-0A40-9038-CC2F9811C583}" dt="2023-03-06T22:34:44.599" v="5"/>
      <pc:docMkLst>
        <pc:docMk/>
      </pc:docMkLst>
      <pc:sldChg chg="addSp delSp modSp modTransition modAnim">
        <pc:chgData name="SHERRI  LEE" userId="2ef9347b-ff8b-42b0-a02a-5a9aa65f7aa9" providerId="ADAL" clId="{390A7B99-0ECB-0A40-9038-CC2F9811C583}" dt="2023-03-06T22:30:14.170" v="1"/>
        <pc:sldMkLst>
          <pc:docMk/>
          <pc:sldMk cId="3575638379" sldId="262"/>
        </pc:sldMkLst>
        <pc:picChg chg="add mod">
          <ac:chgData name="SHERRI  LEE" userId="2ef9347b-ff8b-42b0-a02a-5a9aa65f7aa9" providerId="ADAL" clId="{390A7B99-0ECB-0A40-9038-CC2F9811C583}" dt="2023-03-06T22:30:14.170" v="1"/>
          <ac:picMkLst>
            <pc:docMk/>
            <pc:sldMk cId="3575638379" sldId="262"/>
            <ac:picMk id="3" creationId="{B9F2A88D-22BA-2E96-D5D3-AAF509374B57}"/>
          </ac:picMkLst>
        </pc:picChg>
        <pc:picChg chg="del">
          <ac:chgData name="SHERRI  LEE" userId="2ef9347b-ff8b-42b0-a02a-5a9aa65f7aa9" providerId="ADAL" clId="{390A7B99-0ECB-0A40-9038-CC2F9811C583}" dt="2023-03-06T22:29:22.481" v="0"/>
          <ac:picMkLst>
            <pc:docMk/>
            <pc:sldMk cId="3575638379" sldId="262"/>
            <ac:picMk id="7" creationId="{9AA0ADD5-5BB7-3D43-91B5-40C702D3C02A}"/>
          </ac:picMkLst>
        </pc:picChg>
      </pc:sldChg>
      <pc:sldChg chg="addSp delSp modSp modTransition modAnim">
        <pc:chgData name="SHERRI  LEE" userId="2ef9347b-ff8b-42b0-a02a-5a9aa65f7aa9" providerId="ADAL" clId="{390A7B99-0ECB-0A40-9038-CC2F9811C583}" dt="2023-03-06T22:34:44.599" v="5"/>
        <pc:sldMkLst>
          <pc:docMk/>
          <pc:sldMk cId="1858642508" sldId="263"/>
        </pc:sldMkLst>
        <pc:picChg chg="add del mod">
          <ac:chgData name="SHERRI  LEE" userId="2ef9347b-ff8b-42b0-a02a-5a9aa65f7aa9" providerId="ADAL" clId="{390A7B99-0ECB-0A40-9038-CC2F9811C583}" dt="2023-03-06T22:33:47.940" v="4"/>
          <ac:picMkLst>
            <pc:docMk/>
            <pc:sldMk cId="1858642508" sldId="263"/>
            <ac:picMk id="9" creationId="{F28B19F1-7964-79E4-6C26-90AB350517B2}"/>
          </ac:picMkLst>
        </pc:picChg>
        <pc:picChg chg="add mod">
          <ac:chgData name="SHERRI  LEE" userId="2ef9347b-ff8b-42b0-a02a-5a9aa65f7aa9" providerId="ADAL" clId="{390A7B99-0ECB-0A40-9038-CC2F9811C583}" dt="2023-03-06T22:34:44.599" v="5"/>
          <ac:picMkLst>
            <pc:docMk/>
            <pc:sldMk cId="1858642508" sldId="263"/>
            <ac:picMk id="10" creationId="{53C0F9AC-0370-0397-E601-3834DDE28520}"/>
          </ac:picMkLst>
        </pc:picChg>
        <pc:picChg chg="del">
          <ac:chgData name="SHERRI  LEE" userId="2ef9347b-ff8b-42b0-a02a-5a9aa65f7aa9" providerId="ADAL" clId="{390A7B99-0ECB-0A40-9038-CC2F9811C583}" dt="2023-03-06T22:32:16.998" v="2"/>
          <ac:picMkLst>
            <pc:docMk/>
            <pc:sldMk cId="1858642508" sldId="263"/>
            <ac:picMk id="13" creationId="{5F644028-D0CA-8C49-BDB0-4505EFC94AEB}"/>
          </ac:picMkLst>
        </pc:picChg>
      </pc:sldChg>
    </pc:docChg>
  </pc:docChgLst>
  <pc:docChgLst>
    <pc:chgData name="SHERRI  LEE" userId="2ef9347b-ff8b-42b0-a02a-5a9aa65f7aa9" providerId="ADAL" clId="{0F66542E-C250-4A8B-B124-DD28C5193541}"/>
    <pc:docChg chg="undo custSel modSld">
      <pc:chgData name="SHERRI  LEE" userId="2ef9347b-ff8b-42b0-a02a-5a9aa65f7aa9" providerId="ADAL" clId="{0F66542E-C250-4A8B-B124-DD28C5193541}" dt="2023-03-07T18:16:47.700" v="168" actId="20577"/>
      <pc:docMkLst>
        <pc:docMk/>
      </pc:docMkLst>
      <pc:sldChg chg="modSp mod">
        <pc:chgData name="SHERRI  LEE" userId="2ef9347b-ff8b-42b0-a02a-5a9aa65f7aa9" providerId="ADAL" clId="{0F66542E-C250-4A8B-B124-DD28C5193541}" dt="2023-03-07T18:16:47.700" v="168" actId="20577"/>
        <pc:sldMkLst>
          <pc:docMk/>
          <pc:sldMk cId="3098441336" sldId="265"/>
        </pc:sldMkLst>
        <pc:spChg chg="mod">
          <ac:chgData name="SHERRI  LEE" userId="2ef9347b-ff8b-42b0-a02a-5a9aa65f7aa9" providerId="ADAL" clId="{0F66542E-C250-4A8B-B124-DD28C5193541}" dt="2023-03-07T18:16:47.700" v="168" actId="20577"/>
          <ac:spMkLst>
            <pc:docMk/>
            <pc:sldMk cId="3098441336" sldId="265"/>
            <ac:spMk id="3" creationId="{AF4DA5D4-53C6-4044-A387-32C37928A350}"/>
          </ac:spMkLst>
        </pc:spChg>
      </pc:sldChg>
      <pc:sldChg chg="modSp mod">
        <pc:chgData name="SHERRI  LEE" userId="2ef9347b-ff8b-42b0-a02a-5a9aa65f7aa9" providerId="ADAL" clId="{0F66542E-C250-4A8B-B124-DD28C5193541}" dt="2023-03-06T17:27:08.186" v="1" actId="20577"/>
        <pc:sldMkLst>
          <pc:docMk/>
          <pc:sldMk cId="2369773727" sldId="275"/>
        </pc:sldMkLst>
        <pc:spChg chg="mod">
          <ac:chgData name="SHERRI  LEE" userId="2ef9347b-ff8b-42b0-a02a-5a9aa65f7aa9" providerId="ADAL" clId="{0F66542E-C250-4A8B-B124-DD28C5193541}" dt="2023-03-06T17:27:08.186" v="1" actId="20577"/>
          <ac:spMkLst>
            <pc:docMk/>
            <pc:sldMk cId="2369773727" sldId="275"/>
            <ac:spMk id="4" creationId="{3E989906-E09F-594E-8836-01B87025F9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15A4D6-D0AA-0A45-B355-3201CAD6B6F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7A5404-F08B-8749-B9E5-EF2FD27F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A5404-F08B-8749-B9E5-EF2FD27F51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0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A5404-F08B-8749-B9E5-EF2FD27F51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50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867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1925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958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787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967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4804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362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14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1251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2769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87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041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64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8.png"/><Relationship Id="rId4" Type="http://schemas.openxmlformats.org/officeDocument/2006/relationships/hyperlink" Target="mailto:ClemmensenRK@scsk12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png"/><Relationship Id="rId5" Type="http://schemas.openxmlformats.org/officeDocument/2006/relationships/hyperlink" Target="https://forms.office.com/r/sQVYZLW03H" TargetMode="Externa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96B4-2F93-3A46-BECA-8F197E784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SELECTION </a:t>
            </a:r>
            <a:br>
              <a:rPr lang="en-US" dirty="0"/>
            </a:br>
            <a:r>
              <a:rPr lang="en-US" dirty="0"/>
              <a:t>PRE-REGISTRATION 2023</a:t>
            </a:r>
            <a:br>
              <a:rPr lang="en-US" dirty="0"/>
            </a:br>
            <a:r>
              <a:rPr lang="en-US" sz="3200" dirty="0"/>
              <a:t>RISING 10</a:t>
            </a:r>
            <a:r>
              <a:rPr lang="en-US" sz="3200" baseline="30000" dirty="0"/>
              <a:t>TH</a:t>
            </a:r>
            <a:r>
              <a:rPr lang="en-US" sz="3200" dirty="0"/>
              <a:t> GRADE (NON-IB STUDENTS)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00682-7F03-7446-9E37-933649367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Germantown High School – </a:t>
            </a:r>
            <a:r>
              <a:rPr lang="en-US" sz="1000" dirty="0"/>
              <a:t>updated</a:t>
            </a:r>
            <a:r>
              <a:rPr lang="en-US" dirty="0"/>
              <a:t> February 22, 2023</a:t>
            </a:r>
          </a:p>
          <a:p>
            <a:r>
              <a:rPr lang="en-US" dirty="0"/>
              <a:t>Ms. Lee (10</a:t>
            </a:r>
            <a:r>
              <a:rPr lang="en-US" baseline="30000" dirty="0"/>
              <a:t>th</a:t>
            </a:r>
            <a:r>
              <a:rPr lang="en-US" dirty="0"/>
              <a:t> Grade Counselor)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3BE8D26-9410-4DC3-A7E1-F5285012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09" y="4592690"/>
            <a:ext cx="1741457" cy="218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ED8E12F-4D1A-03D6-C1C5-C9E56F201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286">
        <p14:reveal/>
      </p:transition>
    </mc:Choice>
    <mc:Fallback xmlns="">
      <p:transition spd="slow" advTm="40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7735-F36F-5347-8752-266E94E6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7200" dirty="0"/>
            </a:br>
            <a:r>
              <a:rPr lang="en-US" sz="7200" dirty="0"/>
              <a:t>March 20, 2023</a:t>
            </a:r>
            <a:br>
              <a:rPr lang="en-US" sz="7200" dirty="0"/>
            </a:br>
            <a:r>
              <a:rPr lang="en-US" sz="7200" dirty="0"/>
              <a:t>at 2:15pm is the</a:t>
            </a:r>
            <a:br>
              <a:rPr lang="en-US" sz="7200" dirty="0"/>
            </a:br>
            <a:r>
              <a:rPr lang="en-US" sz="6000" dirty="0"/>
              <a:t>Deadline to Submit your Form</a:t>
            </a:r>
            <a:br>
              <a:rPr lang="en-US" sz="72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EB3A3-8821-0345-BE75-F9B0E57C7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i="1" dirty="0"/>
              <a:t>Make sure you submit your course pre-registration form on your SCHOOL DEVICE (if possible) and with a parent signature!!!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82BF15C-E60A-E5AC-E6F0-C38864398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1358">
        <p14:reveal/>
      </p:transition>
    </mc:Choice>
    <mc:Fallback xmlns="">
      <p:transition spd="slow" advTm="31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A239-2579-C844-AC1F-B2A0C73F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67360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TO CONTACT YOUR COUNSELOR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9C5E-A2CF-0B43-8CA6-93D50A2427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825573"/>
            <a:ext cx="10363826" cy="479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Ms. </a:t>
            </a:r>
            <a:r>
              <a:rPr lang="en-US" sz="3600" dirty="0" err="1"/>
              <a:t>Clemmensen</a:t>
            </a:r>
            <a:r>
              <a:rPr lang="en-US" sz="3600" dirty="0"/>
              <a:t> (9</a:t>
            </a:r>
            <a:r>
              <a:rPr lang="en-US" sz="3600" baseline="30000" dirty="0"/>
              <a:t>th</a:t>
            </a:r>
            <a:r>
              <a:rPr lang="en-US" sz="3600" dirty="0"/>
              <a:t> Grade) </a:t>
            </a:r>
          </a:p>
          <a:p>
            <a:pPr marL="0" indent="0" algn="ctr">
              <a:buNone/>
            </a:pPr>
            <a:r>
              <a:rPr lang="en-US" sz="3600" dirty="0">
                <a:hlinkClick r:id="rId4"/>
              </a:rPr>
              <a:t>ClemmensenRK@scsk12.org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/>
              <a:t>Guidance Office </a:t>
            </a:r>
            <a:r>
              <a:rPr lang="en-US" sz="3600" dirty="0"/>
              <a:t>Number</a:t>
            </a:r>
          </a:p>
          <a:p>
            <a:pPr marL="0" indent="0" algn="ctr">
              <a:buNone/>
            </a:pPr>
            <a:r>
              <a:rPr lang="en-US" sz="3600" dirty="0"/>
              <a:t>(901) 416-2302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5700" dirty="0"/>
          </a:p>
          <a:p>
            <a:pPr marL="0" indent="0" algn="ctr">
              <a:buNone/>
            </a:pPr>
            <a:endParaRPr lang="en-US" sz="57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Video 5">
            <a:hlinkClick r:id="" action="ppaction://media"/>
            <a:extLst>
              <a:ext uri="{FF2B5EF4-FFF2-40B4-BE49-F238E27FC236}">
                <a16:creationId xmlns:a16="http://schemas.microsoft.com/office/drawing/2014/main" id="{A96789B8-1820-46E0-9740-D37D3C2230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9604" y="6728288"/>
            <a:ext cx="172949" cy="1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464">
        <p14:reveal/>
      </p:transition>
    </mc:Choice>
    <mc:Fallback xmlns="">
      <p:transition spd="slow" advTm="16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FB63-7230-F144-9F5F-F95D75B8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Go Red Devils!!!</a:t>
            </a:r>
            <a:br>
              <a:rPr lang="en-US" sz="8000" dirty="0"/>
            </a:b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37F83-0329-4942-B5CA-BE7A8B231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endParaRPr lang="en-US" sz="2800" i="1" dirty="0"/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RISING SOPHOMORES</a:t>
            </a:r>
          </a:p>
          <a:p>
            <a:pPr algn="ctr"/>
            <a:r>
              <a:rPr lang="en-US" sz="2800" i="1" dirty="0"/>
              <a:t>COMPLETE THIS FORM WITH YOUR PARENT!!!</a:t>
            </a:r>
          </a:p>
          <a:p>
            <a:pPr algn="ctr"/>
            <a:r>
              <a:rPr lang="en-US" sz="2800" i="1" dirty="0"/>
              <a:t>LINK FOR COURSE PRE-REGISTRATION FORM:</a:t>
            </a:r>
          </a:p>
          <a:p>
            <a:pPr algn="ctr"/>
            <a:r>
              <a:rPr lang="en-US" sz="2200" dirty="0">
                <a:hlinkClick r:id="rId5"/>
              </a:rPr>
              <a:t>https://forms.office.com/r/sQVYZLW03H</a:t>
            </a:r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6AC6D-7675-1C4E-A4E5-E65119223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509" y="2667000"/>
            <a:ext cx="1858876" cy="126197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outerShdw blurRad="50800" dir="5400000" algn="ctr" rotWithShape="0">
              <a:schemeClr val="tx1"/>
            </a:outerShdw>
            <a:softEdge rad="50800"/>
          </a:effec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906FE01-A0E7-810F-B32C-33A0C15F4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316">
        <p14:reveal/>
      </p:transition>
    </mc:Choice>
    <mc:Fallback xmlns="">
      <p:transition spd="slow" advTm="293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4A76-11E8-9D4C-801D-7F26A95A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LEVEL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34DF-5DD2-2D46-8740-78D6595B78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  9</a:t>
            </a:r>
            <a:r>
              <a:rPr lang="en-US" sz="3200" baseline="30000" dirty="0"/>
              <a:t>th</a:t>
            </a:r>
            <a:r>
              <a:rPr lang="en-US" sz="3200" dirty="0"/>
              <a:t> Grade – Mr. Longino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th</a:t>
            </a:r>
            <a:r>
              <a:rPr lang="en-US" sz="3200" dirty="0"/>
              <a:t> Grade - Ms. Thomas/Dr. Payne</a:t>
            </a:r>
          </a:p>
          <a:p>
            <a:r>
              <a:rPr lang="en-US" sz="3200" dirty="0"/>
              <a:t>11</a:t>
            </a:r>
            <a:r>
              <a:rPr lang="en-US" sz="3200" baseline="30000" dirty="0"/>
              <a:t>th</a:t>
            </a:r>
            <a:r>
              <a:rPr lang="en-US" sz="3200" dirty="0"/>
              <a:t> Grade – Dr. Gore</a:t>
            </a:r>
          </a:p>
          <a:p>
            <a:r>
              <a:rPr lang="en-US" sz="3200" dirty="0"/>
              <a:t>12</a:t>
            </a:r>
            <a:r>
              <a:rPr lang="en-US" sz="3200" baseline="30000" dirty="0"/>
              <a:t>th</a:t>
            </a:r>
            <a:r>
              <a:rPr lang="en-US" sz="3200" dirty="0"/>
              <a:t> Grade – Ms. Fayne</a:t>
            </a:r>
          </a:p>
          <a:p>
            <a:pPr algn="ctr"/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B1BC98F-BBEE-D07B-51E9-B049C5325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398">
        <p14:reveal/>
      </p:transition>
    </mc:Choice>
    <mc:Fallback xmlns="">
      <p:transition spd="slow" advTm="203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514D-1CD8-1743-BB62-2A353B70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9922"/>
            <a:ext cx="10396882" cy="1363492"/>
          </a:xfrm>
        </p:spPr>
        <p:txBody>
          <a:bodyPr/>
          <a:lstStyle/>
          <a:p>
            <a:r>
              <a:rPr lang="en-US" dirty="0"/>
              <a:t>GRADE LEVEL COUNSELORS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03A8-283C-C144-B053-A85B69D130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483414"/>
            <a:ext cx="10394707" cy="36092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  9</a:t>
            </a:r>
            <a:r>
              <a:rPr lang="en-US" sz="3200" baseline="30000" dirty="0"/>
              <a:t>th</a:t>
            </a:r>
            <a:r>
              <a:rPr lang="en-US" sz="3200" dirty="0"/>
              <a:t> Grade - Ms. Clemmensen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th</a:t>
            </a:r>
            <a:r>
              <a:rPr lang="en-US" sz="3200" dirty="0"/>
              <a:t> Grade - Ms. Lee</a:t>
            </a:r>
          </a:p>
          <a:p>
            <a:r>
              <a:rPr lang="en-US" sz="3200" dirty="0"/>
              <a:t>11</a:t>
            </a:r>
            <a:r>
              <a:rPr lang="en-US" sz="3200" baseline="30000" dirty="0"/>
              <a:t>th</a:t>
            </a:r>
            <a:r>
              <a:rPr lang="en-US" sz="3200" dirty="0"/>
              <a:t> Grade – Dr. Willingham</a:t>
            </a:r>
          </a:p>
          <a:p>
            <a:r>
              <a:rPr lang="en-US" sz="3200" dirty="0"/>
              <a:t>12</a:t>
            </a:r>
            <a:r>
              <a:rPr lang="en-US" sz="3200" baseline="30000" dirty="0"/>
              <a:t>th</a:t>
            </a:r>
            <a:r>
              <a:rPr lang="en-US" sz="3200" dirty="0"/>
              <a:t> Grade - Ms. Odom</a:t>
            </a:r>
          </a:p>
          <a:p>
            <a:r>
              <a:rPr lang="en-US" sz="3200" dirty="0"/>
              <a:t>College &amp; Career - Ms. Norman</a:t>
            </a:r>
          </a:p>
          <a:p>
            <a:r>
              <a:rPr lang="en-US" sz="3200" dirty="0"/>
              <a:t>IB Counselor – Ms. Morris </a:t>
            </a:r>
          </a:p>
          <a:p>
            <a:endParaRPr lang="en-US" sz="32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D8FE377-CA50-F803-61F5-03D8FFE61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995">
        <p14:reveal/>
      </p:transition>
    </mc:Choice>
    <mc:Fallback xmlns="">
      <p:transition spd="slow" advTm="17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1CAF-099E-724D-99FE-0F93B26A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9509"/>
            <a:ext cx="10396882" cy="1003547"/>
          </a:xfrm>
        </p:spPr>
        <p:txBody>
          <a:bodyPr/>
          <a:lstStyle/>
          <a:p>
            <a:pPr algn="ctr"/>
            <a:r>
              <a:rPr lang="en-US" dirty="0"/>
              <a:t>TN GRADUATION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26FC18-E6CF-2A4F-94BD-91091DD14E4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8469130"/>
              </p:ext>
            </p:extLst>
          </p:nvPr>
        </p:nvGraphicFramePr>
        <p:xfrm>
          <a:off x="685800" y="1133056"/>
          <a:ext cx="10394949" cy="487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565">
                  <a:extLst>
                    <a:ext uri="{9D8B030D-6E8A-4147-A177-3AD203B41FA5}">
                      <a16:colId xmlns:a16="http://schemas.microsoft.com/office/drawing/2014/main" val="2822946262"/>
                    </a:ext>
                  </a:extLst>
                </a:gridCol>
                <a:gridCol w="1417983">
                  <a:extLst>
                    <a:ext uri="{9D8B030D-6E8A-4147-A177-3AD203B41FA5}">
                      <a16:colId xmlns:a16="http://schemas.microsoft.com/office/drawing/2014/main" val="1756382154"/>
                    </a:ext>
                  </a:extLst>
                </a:gridCol>
                <a:gridCol w="7436401">
                  <a:extLst>
                    <a:ext uri="{9D8B030D-6E8A-4147-A177-3AD203B41FA5}">
                      <a16:colId xmlns:a16="http://schemas.microsoft.com/office/drawing/2014/main" val="381514577"/>
                    </a:ext>
                  </a:extLst>
                </a:gridCol>
              </a:tblGrid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Required Classes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47196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 I,  II, III,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30526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Math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Algebra I, Geometry,  Algebra II, and a Senior Math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736061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Science, Biology I, Chemistry or Physics, or an equivalent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24859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Social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World History/Geo., Personal Finance, US History &amp; Economics/US Gov’t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076335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Wellness/PE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Lifetime Wellness and Lifetime Sports or AJROTC I and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076446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World Lang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29505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Fine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Visual Art, Choir, Band, Orchestra, Theater, or similar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88170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Elective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the same career/vocational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607761"/>
                  </a:ext>
                </a:extLst>
              </a:tr>
              <a:tr h="550395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CORE CREDITS, a passing Civics Test score and an ACT score to 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981271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9F2A88D-22BA-2E96-D5D3-AAF509374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7418">
        <p14:reveal/>
      </p:transition>
    </mc:Choice>
    <mc:Fallback xmlns="">
      <p:transition spd="slow" advTm="37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048E-D3E6-CC4A-B7AC-08B6BF63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MSCS PROMOTION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22FD6-BAFE-5A4F-B3C7-C936DA329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9F06E-8F4C-EB43-8584-EDCFF922E6B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To be promoted to a sophomore:</a:t>
            </a:r>
          </a:p>
          <a:p>
            <a:r>
              <a:rPr lang="en-US" sz="2000" dirty="0"/>
              <a:t>You must earn a minimum of five (5) credits, including</a:t>
            </a:r>
          </a:p>
          <a:p>
            <a:r>
              <a:rPr lang="en-US" sz="2000" dirty="0"/>
              <a:t> English 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23B63-1535-2248-8FF9-FE0A4E047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F93AE7-7C12-D847-9B28-8616B4BF2A6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To be promoted to a junior:</a:t>
            </a:r>
          </a:p>
          <a:p>
            <a:r>
              <a:rPr lang="en-US" sz="2000" dirty="0"/>
              <a:t>You must earn a minimum of eleven (11) credits, including </a:t>
            </a:r>
          </a:p>
          <a:p>
            <a:r>
              <a:rPr lang="en-US" sz="2000" dirty="0"/>
              <a:t>English 9 and English 10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03C6B7-EE3F-434B-AF64-1AE0D95DE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2C4739-73C0-4244-9189-F70115E30F2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To be promoted to a senior:</a:t>
            </a:r>
          </a:p>
          <a:p>
            <a:r>
              <a:rPr lang="en-US" sz="2000" dirty="0"/>
              <a:t>You must earn a minimum of sixteen (16) credits, including </a:t>
            </a:r>
          </a:p>
          <a:p>
            <a:r>
              <a:rPr lang="en-US" sz="2000" dirty="0"/>
              <a:t>English 9,  English 10, and English 11</a:t>
            </a:r>
          </a:p>
          <a:p>
            <a:endParaRPr lang="en-US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3C0F9AC-0370-0397-E601-3834DDE28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653">
        <p14:reveal/>
      </p:transition>
    </mc:Choice>
    <mc:Fallback xmlns="">
      <p:transition spd="slow" advTm="386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98911-A2E9-154B-A242-775E5A07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0053"/>
            <a:ext cx="10396882" cy="1158140"/>
          </a:xfrm>
        </p:spPr>
        <p:txBody>
          <a:bodyPr/>
          <a:lstStyle/>
          <a:p>
            <a:pPr algn="ctr"/>
            <a:r>
              <a:rPr lang="en-US" dirty="0"/>
              <a:t>POWERSCHOOL – GRADE HISTORY</a:t>
            </a:r>
          </a:p>
        </p:txBody>
      </p:sp>
      <p:pic>
        <p:nvPicPr>
          <p:cNvPr id="1031" name="Picture 7" descr="page1image47697568">
            <a:extLst>
              <a:ext uri="{FF2B5EF4-FFF2-40B4-BE49-F238E27FC236}">
                <a16:creationId xmlns:a16="http://schemas.microsoft.com/office/drawing/2014/main" id="{A7E19AAA-C2C3-F645-803C-84C13C6D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17" y="1248193"/>
            <a:ext cx="4481057" cy="52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image47650080">
            <a:extLst>
              <a:ext uri="{FF2B5EF4-FFF2-40B4-BE49-F238E27FC236}">
                <a16:creationId xmlns:a16="http://schemas.microsoft.com/office/drawing/2014/main" id="{3693A2B4-333C-EF49-8AB9-5F0E4E72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09" y="1248193"/>
            <a:ext cx="4592204" cy="52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B2AE9CB1-F015-4C1E-80C3-2AA094DF2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12335838" y="6631968"/>
            <a:ext cx="301375" cy="2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3554">
        <p14:reveal/>
      </p:transition>
    </mc:Choice>
    <mc:Fallback xmlns="">
      <p:transition spd="slow" advTm="63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C240-CB3B-4849-9A23-EFFB3D36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GHS - HONORS/AP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DA5D4-53C6-4044-A387-32C37928A3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14628"/>
            <a:ext cx="10394707" cy="4090144"/>
          </a:xfrm>
        </p:spPr>
        <p:txBody>
          <a:bodyPr>
            <a:noAutofit/>
          </a:bodyPr>
          <a:lstStyle/>
          <a:p>
            <a:r>
              <a:rPr lang="en-US" sz="2200" dirty="0"/>
              <a:t>Must earn a 90% or higher each semester in their standard-level class for the subject area to qualify for honors</a:t>
            </a:r>
          </a:p>
          <a:p>
            <a:endParaRPr lang="en-US" sz="2200" dirty="0"/>
          </a:p>
          <a:p>
            <a:r>
              <a:rPr lang="en-US" sz="2200" dirty="0"/>
              <a:t>Must have good conduct and attendance in school</a:t>
            </a:r>
          </a:p>
          <a:p>
            <a:endParaRPr lang="en-US" sz="2200" dirty="0"/>
          </a:p>
          <a:p>
            <a:r>
              <a:rPr lang="en-US" sz="2200" dirty="0"/>
              <a:t>Must earn an 80% or higher each semester in their honors-level class for the subject area to remain in honors</a:t>
            </a:r>
          </a:p>
          <a:p>
            <a:endParaRPr lang="en-US" sz="2200" dirty="0"/>
          </a:p>
          <a:p>
            <a:r>
              <a:rPr lang="en-US" sz="2200" dirty="0"/>
              <a:t>Or identified by the district as a candidate for honors-level classes </a:t>
            </a:r>
            <a:r>
              <a:rPr lang="en-US" sz="1800" i="1" dirty="0"/>
              <a:t>(</a:t>
            </a:r>
            <a:r>
              <a:rPr lang="en-US" sz="1800" i="1"/>
              <a:t>parents must </a:t>
            </a:r>
            <a:r>
              <a:rPr lang="en-US" sz="1800" i="1" dirty="0"/>
              <a:t>opt-out in PowerSchool and return an opt-out letter to your grade-level Counselor or you will be auto-enrolled in honors)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399A73B-8357-E973-9241-A1A41E56B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6556">
        <p14:reveal/>
      </p:transition>
    </mc:Choice>
    <mc:Fallback xmlns="">
      <p:transition spd="slow" advTm="46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9FC1-B135-4141-99D2-0D587B19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66058"/>
            <a:ext cx="10396882" cy="917358"/>
          </a:xfrm>
        </p:spPr>
        <p:txBody>
          <a:bodyPr/>
          <a:lstStyle/>
          <a:p>
            <a:pPr algn="ctr"/>
            <a:r>
              <a:rPr lang="en-US" dirty="0"/>
              <a:t>GHS CCTE/ELECTIVE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8DE81-7E82-0844-9C0F-BB3254D2FC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86858"/>
            <a:ext cx="5088714" cy="3643084"/>
          </a:xfrm>
        </p:spPr>
        <p:txBody>
          <a:bodyPr>
            <a:noAutofit/>
          </a:bodyPr>
          <a:lstStyle/>
          <a:p>
            <a:r>
              <a:rPr lang="en-US" sz="2000" dirty="0"/>
              <a:t>Automotive Maintenance &amp; Light Repair</a:t>
            </a:r>
          </a:p>
          <a:p>
            <a:r>
              <a:rPr lang="en-US" sz="2000" dirty="0"/>
              <a:t>Construction Engineering  - Wood Work </a:t>
            </a:r>
          </a:p>
          <a:p>
            <a:r>
              <a:rPr lang="en-US" sz="2000" dirty="0"/>
              <a:t>Early Childhood Education - Teaching</a:t>
            </a:r>
          </a:p>
          <a:p>
            <a:r>
              <a:rPr lang="en-US" sz="2000" dirty="0"/>
              <a:t>Health Science - Sports Performance</a:t>
            </a:r>
          </a:p>
          <a:p>
            <a:r>
              <a:rPr lang="en-US" sz="2000" dirty="0"/>
              <a:t>Cosmetology - ($250 kit fee)</a:t>
            </a:r>
          </a:p>
          <a:p>
            <a:r>
              <a:rPr lang="en-US" sz="2000" dirty="0"/>
              <a:t>Army Junior Reserve Officer’s Training Corps</a:t>
            </a:r>
          </a:p>
          <a:p>
            <a:r>
              <a:rPr lang="en-US" sz="2000" dirty="0"/>
              <a:t>Fine Arts - Choir, Band, Orchestra, Theater, etc.</a:t>
            </a:r>
          </a:p>
          <a:p>
            <a:r>
              <a:rPr lang="en-US" sz="2000" dirty="0"/>
              <a:t> Advanced Placement - AP Classes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89906-E09F-594E-8836-01B87025F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886857"/>
            <a:ext cx="5086538" cy="412332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Criminal Justice - Policing</a:t>
            </a:r>
          </a:p>
          <a:p>
            <a:r>
              <a:rPr lang="en-US" sz="2200" dirty="0"/>
              <a:t>Entrepreneurship - Small Business</a:t>
            </a:r>
          </a:p>
          <a:p>
            <a:r>
              <a:rPr lang="en-US" sz="2200" dirty="0"/>
              <a:t>Marketing </a:t>
            </a:r>
            <a:r>
              <a:rPr lang="en-US" sz="2200" dirty="0" err="1"/>
              <a:t>Mgnt</a:t>
            </a:r>
            <a:r>
              <a:rPr lang="en-US" sz="2200" dirty="0"/>
              <a:t> - Sales/Advertising</a:t>
            </a:r>
          </a:p>
          <a:p>
            <a:r>
              <a:rPr lang="en-US" sz="2200" dirty="0"/>
              <a:t>Supply Chain </a:t>
            </a:r>
            <a:r>
              <a:rPr lang="en-US" sz="2200" dirty="0" err="1"/>
              <a:t>Mgnt</a:t>
            </a:r>
            <a:r>
              <a:rPr lang="en-US" sz="2200" dirty="0"/>
              <a:t> – Product Flow</a:t>
            </a:r>
          </a:p>
          <a:p>
            <a:r>
              <a:rPr lang="en-US" sz="2200" dirty="0"/>
              <a:t>Office Management</a:t>
            </a:r>
          </a:p>
          <a:p>
            <a:r>
              <a:rPr lang="en-US" sz="2200" dirty="0"/>
              <a:t>Business Management</a:t>
            </a:r>
          </a:p>
          <a:p>
            <a:r>
              <a:rPr lang="en-US" sz="2200" dirty="0"/>
              <a:t>Audio/Visual  - TV Production</a:t>
            </a:r>
          </a:p>
          <a:p>
            <a:r>
              <a:rPr lang="en-US" sz="2200" dirty="0"/>
              <a:t>Dietetics and Nutrition</a:t>
            </a:r>
          </a:p>
          <a:p>
            <a:r>
              <a:rPr lang="en-US" sz="2200" dirty="0"/>
              <a:t>Cybersecurity – Computers/Coding</a:t>
            </a:r>
          </a:p>
          <a:p>
            <a:r>
              <a:rPr lang="en-US" sz="2200" dirty="0"/>
              <a:t>Humanities/Liberal Arts - Psychology, Sociology, Literature, Mythology, etc.</a:t>
            </a:r>
          </a:p>
          <a:p>
            <a:endParaRPr lang="en-US" sz="2300" dirty="0"/>
          </a:p>
          <a:p>
            <a:endParaRPr lang="en-US" sz="23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416B5B5-7195-E14F-BDD5-38467DBDC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4235">
        <p14:reveal/>
      </p:transition>
    </mc:Choice>
    <mc:Fallback xmlns="">
      <p:transition spd="slow" advTm="2142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D763-BAE5-D043-81F2-8532F068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6303"/>
            <a:ext cx="10396882" cy="11581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GHS COURSE PRE-REGISTRATION FORM</a:t>
            </a:r>
          </a:p>
        </p:txBody>
      </p:sp>
      <p:pic>
        <p:nvPicPr>
          <p:cNvPr id="2049" name="Picture 1" descr="page1image47211456">
            <a:extLst>
              <a:ext uri="{FF2B5EF4-FFF2-40B4-BE49-F238E27FC236}">
                <a16:creationId xmlns:a16="http://schemas.microsoft.com/office/drawing/2014/main" id="{B7F7AE35-6D3A-C04D-968F-385A233F3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40" y="1236559"/>
            <a:ext cx="4453122" cy="53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1image47306224">
            <a:extLst>
              <a:ext uri="{FF2B5EF4-FFF2-40B4-BE49-F238E27FC236}">
                <a16:creationId xmlns:a16="http://schemas.microsoft.com/office/drawing/2014/main" id="{9046BBFA-12A4-9A49-958C-80F6A596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81" y="1236560"/>
            <a:ext cx="4453122" cy="53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3B968B7-24B6-0542-AF18-A41C7B748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710">
        <p14:reveal/>
      </p:transition>
    </mc:Choice>
    <mc:Fallback xmlns="">
      <p:transition spd="slow" advTm="24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{9ECA0AF0-F686-E840-9354-4CBA2D287FCC}tf10001057</Template>
  <TotalTime>35548</TotalTime>
  <Words>623</Words>
  <Application>Microsoft Office PowerPoint</Application>
  <PresentationFormat>Widescreen</PresentationFormat>
  <Paragraphs>115</Paragraphs>
  <Slides>12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Berlin</vt:lpstr>
      <vt:lpstr>COURSE SELECTION  PRE-REGISTRATION 2023 RISING 10TH GRADE (NON-IB STUDENTS)</vt:lpstr>
      <vt:lpstr>GRADE LEVEL ADMINISTRATORS</vt:lpstr>
      <vt:lpstr>GRADE LEVEL COUNSELORS</vt:lpstr>
      <vt:lpstr>TN GRADUATION REQUIREMENTS</vt:lpstr>
      <vt:lpstr>MSCS PROMOTION REQUIREMENTS</vt:lpstr>
      <vt:lpstr>POWERSCHOOL – GRADE HISTORY</vt:lpstr>
      <vt:lpstr>GHS - HONORS/AP POLICY</vt:lpstr>
      <vt:lpstr>GHS CCTE/ELECTIVE FOCUS AREAS</vt:lpstr>
      <vt:lpstr>GHS COURSE PRE-REGISTRATION FORM</vt:lpstr>
      <vt:lpstr> March 20, 2023 at 2:15pm is the Deadline to Submit your Form </vt:lpstr>
      <vt:lpstr>HOW TO CONTACT YOUR COUNSELOR</vt:lpstr>
      <vt:lpstr>Go Red Devils!!!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 class meetings</dc:title>
  <dc:creator>SHERRI  LEE</dc:creator>
  <cp:lastModifiedBy>SHERRI  LEE</cp:lastModifiedBy>
  <cp:revision>156</cp:revision>
  <cp:lastPrinted>2022-02-02T17:05:03Z</cp:lastPrinted>
  <dcterms:created xsi:type="dcterms:W3CDTF">2020-02-14T23:27:18Z</dcterms:created>
  <dcterms:modified xsi:type="dcterms:W3CDTF">2023-03-07T18:16:58Z</dcterms:modified>
</cp:coreProperties>
</file>